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60" r:id="rId3"/>
    <p:sldId id="261" r:id="rId4"/>
    <p:sldId id="285" r:id="rId5"/>
    <p:sldId id="286" r:id="rId6"/>
    <p:sldId id="264" r:id="rId7"/>
    <p:sldId id="265" r:id="rId8"/>
    <p:sldId id="279" r:id="rId9"/>
    <p:sldId id="273" r:id="rId10"/>
    <p:sldId id="274" r:id="rId11"/>
    <p:sldId id="280" r:id="rId12"/>
    <p:sldId id="282" r:id="rId13"/>
    <p:sldId id="275" r:id="rId14"/>
    <p:sldId id="283" r:id="rId15"/>
    <p:sldId id="276" r:id="rId16"/>
    <p:sldId id="28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553D-19C7-44AB-A986-A86B02B1DA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78F9C-2A09-457F-A3DA-095038A23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6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0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8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9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5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2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1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7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3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84010-EB0B-4C85-9BD6-29AC2630ED8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946C-AB20-4DD8-8812-332C39AFF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8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http://kemsma.ru/mediawiki/images/f/f0/%D0%AD%D0%BC%D0%B1%D0%BB%D0%B5%D0%BC%D0%B0%D0%B0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21" y="1434164"/>
            <a:ext cx="8669904" cy="1604311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31.00.00 «Клиническая медицина»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31.05.03  «СТОМАТОЛОГИЯ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0" y="3343275"/>
            <a:ext cx="4250941" cy="2947797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3343276"/>
            <a:ext cx="4150744" cy="2947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http://kemsma.ru/mediawiki/images/f/f0/%D0%AD%D0%BC%D0%B1%D0%BB%D0%B5%D0%BC%D0%B0%D0%B0.jp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14325"/>
            <a:ext cx="942976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3" y="70914"/>
            <a:ext cx="2141864" cy="12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23850"/>
            <a:ext cx="4419600" cy="1366839"/>
          </a:xfrm>
        </p:spPr>
        <p:txBody>
          <a:bodyPr>
            <a:normAutofit/>
          </a:bodyPr>
          <a:lstStyle/>
          <a:p>
            <a:r>
              <a:rPr lang="ru-RU" dirty="0" smtClean="0"/>
              <a:t>Врач-стоматолог хирург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514724"/>
            <a:ext cx="7610475" cy="26622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роведение амбулаторных хирургических манипуляций: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операция удаления зуба,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</a:t>
            </a:r>
            <a:r>
              <a:rPr lang="ru-RU" dirty="0" smtClean="0"/>
              <a:t>ирургическое лечение различных воспалительных и травматических поражений челюстно-лицевой области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имплантация зубов.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06" y="206478"/>
            <a:ext cx="4602214" cy="3079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8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04" y="298384"/>
            <a:ext cx="5332396" cy="107803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Врач-стоматолог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детский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349591"/>
            <a:ext cx="7886700" cy="282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Занимается стоматологическим 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лечением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кариес и его осложнения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временных зубов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воспалительные заболевания слизистой оболочки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рта у детей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лечение врожденной патологии зубочелюстного аппарата в детском возрасте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рофилактикой стоматологических заболеваний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9" y="242888"/>
            <a:ext cx="4657725" cy="31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56" y="365126"/>
            <a:ext cx="5149516" cy="1242293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Врач-стоматолог </a:t>
            </a: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ортопед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400351"/>
            <a:ext cx="7858125" cy="27766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Современные виды протезирование: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ри частичной и полной потере зубов;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ри дефектах костей и мягких тканей челюстно-лицевой области.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85" y="123825"/>
            <a:ext cx="51446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Ортодонт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4476750"/>
            <a:ext cx="7972425" cy="20764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Занимается лечением: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зубочелюстных аномалий;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патологических форм прикуса у  детей </a:t>
            </a:r>
            <a:r>
              <a:rPr lang="ru-RU" dirty="0"/>
              <a:t>и </a:t>
            </a:r>
            <a:r>
              <a:rPr lang="ru-RU" dirty="0" smtClean="0"/>
              <a:t>взрослых.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4" y="381000"/>
            <a:ext cx="51435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16" y="245806"/>
            <a:ext cx="4601497" cy="1444883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Врач челюстно- лицевой </a:t>
            </a: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хирург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2" y="4206240"/>
            <a:ext cx="7908958" cy="1970722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Оказывает медицинскую </a:t>
            </a:r>
            <a:r>
              <a:rPr lang="ru-RU" altLang="ru-RU" dirty="0"/>
              <a:t>помощь при стоматологических </a:t>
            </a:r>
            <a:r>
              <a:rPr lang="ru-RU" altLang="ru-RU" dirty="0" smtClean="0"/>
              <a:t>заболеваниях, требующих госпитализации и лечения </a:t>
            </a:r>
            <a:r>
              <a:rPr lang="ru-RU" altLang="ru-RU" dirty="0"/>
              <a:t>в условиях </a:t>
            </a:r>
            <a:r>
              <a:rPr lang="ru-RU" altLang="ru-RU" dirty="0" smtClean="0"/>
              <a:t>стационара в </a:t>
            </a:r>
            <a:r>
              <a:rPr lang="ru-RU" altLang="ru-RU" dirty="0"/>
              <a:t>отделениях челюстно-лицевой хирургии.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245806"/>
            <a:ext cx="5353050" cy="35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 </a:t>
            </a:r>
            <a:r>
              <a:rPr lang="ru-RU" dirty="0"/>
              <a:t>требования.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Врач-стоматолог должен: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меть развитую мелкую моторику и координацию рук в сочетании с хорошей зрительной способностью;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быть физически выносливым;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сочувствующим и внимательным к пациентам;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сдержанным;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тактичным;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коммуникабельным.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7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1\Desktop\лекц\IMG_012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0"/>
            <a:ext cx="38481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2" descr="C:\Users\1\Desktop\лекц\IMG_011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0"/>
            <a:ext cx="3797300" cy="676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96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4772025"/>
            <a:ext cx="7553325" cy="1438274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1" y="316993"/>
            <a:ext cx="6416040" cy="42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484" y="201883"/>
            <a:ext cx="8888361" cy="5060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Изучаемые клинические дисциплины: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64932"/>
              </p:ext>
            </p:extLst>
          </p:nvPr>
        </p:nvGraphicFramePr>
        <p:xfrm>
          <a:off x="238124" y="707929"/>
          <a:ext cx="4324351" cy="586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4351"/>
              </a:tblGrid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Эпидемиология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Гигиена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1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Общественное здоровье и здравоохранение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1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Внутренние болезни, Клиническая фармакология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Пропедевтика внутренних болезней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 хирургия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Хирургические болезни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Лучевая диагностика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Инфекционные болезни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Фтизиатрия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Медицинская реабилитация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Дерматовенерология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Неврология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Оториноларингология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Офтальмология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Психиатрия и наркология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Судебная медицина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Акушерство и гинекология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Педиатрия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95849" y="1476375"/>
            <a:ext cx="3876675" cy="4893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томатологические дисциплины </a:t>
            </a: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Модули дисциплин: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Arial" panose="020B0604020202020204" pitchFamily="34" charset="0"/>
              </a:rPr>
              <a:t>Пропедевтическая стоматология</a:t>
            </a:r>
            <a:endParaRPr lang="ru-RU" sz="24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Стоматология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Челюстно-лицевая хирургия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Детская стоматология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Ортодонтия и детское </a:t>
            </a:r>
            <a:r>
              <a:rPr lang="ru-RU" sz="2400" dirty="0" smtClean="0"/>
              <a:t>протезирование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52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9" y="249382"/>
            <a:ext cx="8534401" cy="85502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Вас ждет в период обучения: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48" y="1436321"/>
            <a:ext cx="5095877" cy="166883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84 дисциплин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Прохождение 10 практик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Сдача 26 экзаменов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60 зачетов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" y="3576454"/>
            <a:ext cx="4131040" cy="2919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00" y="3576454"/>
            <a:ext cx="4637230" cy="2919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06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380" y="164955"/>
            <a:ext cx="8867220" cy="62112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Предклинические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учебные аудитории факультета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3" y="988635"/>
            <a:ext cx="3929050" cy="2775706"/>
          </a:xfrm>
          <a:ln>
            <a:solidFill>
              <a:schemeClr val="tx1"/>
            </a:solidFill>
          </a:ln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5" y="4059086"/>
            <a:ext cx="4050528" cy="24928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9" y="4059086"/>
            <a:ext cx="4310858" cy="25654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90" y="988635"/>
            <a:ext cx="4310858" cy="27685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8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F:\%D0%9F%D1%80%D0%BE%D1%84%D0%BE%D1%80%D0%B8%D0%B5%D0%BD%D1%82%D0%B0%D1%86%D0%B8%D1%8F, 23.12.17\%D0%A4%D0%BE%D1%82%D0%BE\IMG_4575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17318" y="140867"/>
            <a:ext cx="8921907" cy="640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Клинические учебные аудитории факультета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957854"/>
            <a:ext cx="4086225" cy="2838389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7" y="957854"/>
            <a:ext cx="3784518" cy="2838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utoShape 2" descr="C:\Users\%D0%94%D0%B5%D0%BA%D0%B0%D0%BD %D0%A1%D0%A4\Desktop\%D0%94%D0%B5%D0%BA%D0%B0%D0%BD%D0%B0%D1%82\60 %D0%BB%D0%B5%D1%82, %D0%B4%D0%B5%D0%BA%D0%B0%D0%BD%D0%B0%D1%82 %D1%81%D1%82%D0%BE%D0%BC%D1%84%D0%B0%D0%BA%D0%B0\%D0%A1%D1%82%D0%BE%D0%BC%D1%84%D0%B0%D0%BA %D0%B0%D0%BB%D1%8C%D0%B1%D0%BE%D0%BC\%D0%BA%D0%B0%D1%84%D0%B5%D0%B4%D1%80%D0%B0 %D1%82%D0%B5%D1%80. %D1%81%D1%82%D0%BE%D0%BC 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7" y="3878021"/>
            <a:ext cx="3784517" cy="2838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4" y="3863387"/>
            <a:ext cx="4219576" cy="28530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6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" y="400050"/>
            <a:ext cx="8639174" cy="619126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Вас ждет после окончания университета: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125" y="1800226"/>
            <a:ext cx="8496299" cy="408622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 специальностей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Врач-стоматолог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Врач-стоматолог терапевт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Врач-стоматолог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хирург 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Врач-стоматолог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Врач-стоматолог ортопед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Ортодонт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Врач челюстно-лицевой хирург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6" y="180975"/>
            <a:ext cx="8654815" cy="165745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Профессиональный стандарт врача стоматолога</a:t>
            </a:r>
            <a:r>
              <a:rPr lang="ru-RU" alt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1926" y="1992429"/>
            <a:ext cx="8722192" cy="4662371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altLang="ru-RU" b="1" dirty="0" smtClean="0"/>
              <a:t>       </a:t>
            </a:r>
            <a:r>
              <a:rPr lang="ru-RU" altLang="ru-RU" sz="2800" b="1" i="1" dirty="0" smtClean="0"/>
              <a:t>Основные виды </a:t>
            </a:r>
            <a:r>
              <a:rPr lang="ru-RU" altLang="ru-RU" sz="2800" b="1" i="1" dirty="0"/>
              <a:t>профессиональной </a:t>
            </a:r>
            <a:r>
              <a:rPr lang="ru-RU" altLang="ru-RU" sz="2800" b="1" i="1" dirty="0" smtClean="0"/>
              <a:t>деятельности:</a:t>
            </a:r>
          </a:p>
          <a:p>
            <a:r>
              <a:rPr lang="ru-RU" altLang="ru-RU" b="1" dirty="0" smtClean="0"/>
              <a:t>      </a:t>
            </a:r>
            <a:r>
              <a:rPr lang="ru-RU" altLang="ru-RU" b="1" dirty="0"/>
              <a:t>П</a:t>
            </a:r>
            <a:r>
              <a:rPr lang="ru-RU" b="1" dirty="0" smtClean="0"/>
              <a:t>рофилактика, диагностика и лечение заболеваний: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зубов (кариес, осложнение кариеса, </a:t>
            </a:r>
            <a:r>
              <a:rPr lang="ru-RU" b="1" dirty="0" err="1" smtClean="0"/>
              <a:t>некариозные</a:t>
            </a:r>
            <a:r>
              <a:rPr lang="ru-RU" b="1" dirty="0" smtClean="0"/>
              <a:t> поражения);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 пародонта;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слизистой </a:t>
            </a:r>
            <a:r>
              <a:rPr lang="ru-RU" b="1" dirty="0"/>
              <a:t>оболочки </a:t>
            </a:r>
            <a:r>
              <a:rPr lang="ru-RU" b="1" dirty="0" smtClean="0"/>
              <a:t>рта;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 языка</a:t>
            </a:r>
            <a:r>
              <a:rPr lang="ru-RU" b="1" dirty="0"/>
              <a:t>;</a:t>
            </a:r>
            <a:r>
              <a:rPr lang="ru-RU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 слюнных желез;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 челюстей</a:t>
            </a:r>
            <a:r>
              <a:rPr lang="ru-RU" b="1" dirty="0"/>
              <a:t>;</a:t>
            </a:r>
            <a:r>
              <a:rPr lang="ru-RU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 тканей челюстно-лицевой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6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148" y="259882"/>
            <a:ext cx="4483510" cy="143080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Врач-стоматолог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" y="3981450"/>
            <a:ext cx="79343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помощи: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ечение кариеса и его осложнений;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азовое лечение заболеваний пародонта;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ростое протезирование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оказание экстренной неотложной стоматологической помощи.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44" y="447675"/>
            <a:ext cx="492721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551" y="294968"/>
            <a:ext cx="3009900" cy="17052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Врач- стоматолог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терапевт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4325" y="4048125"/>
            <a:ext cx="8153400" cy="2543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Лечение и профилактика: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кариеса и его осложнения с применением современных технологий;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некариозных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заболеваний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зубов 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эрозия, некроз, клиновидный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дефект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слизистой оболочки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заболеваний пародонта.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29" y="127577"/>
            <a:ext cx="5880822" cy="39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394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31.00.00 «Клиническая медицина»  31.05.03  «СТОМАТОЛОГИЯ» </vt:lpstr>
      <vt:lpstr>Изучаемые клинические дисциплины:</vt:lpstr>
      <vt:lpstr>Что Вас ждет в период обучения:</vt:lpstr>
      <vt:lpstr>Предклинические учебные аудитории факультета</vt:lpstr>
      <vt:lpstr>Клинические учебные аудитории факультета</vt:lpstr>
      <vt:lpstr>Что Вас ждет после окончания университета:</vt:lpstr>
      <vt:lpstr>Профессиональный стандарт врача стоматолога  </vt:lpstr>
      <vt:lpstr>Врач-стоматолог</vt:lpstr>
      <vt:lpstr>Врач- стоматолог терапевт</vt:lpstr>
      <vt:lpstr>Врач-стоматолог хирург</vt:lpstr>
      <vt:lpstr>Врач-стоматолог детский</vt:lpstr>
      <vt:lpstr>Врач-стоматолог ортопед</vt:lpstr>
      <vt:lpstr>Ортодонт</vt:lpstr>
      <vt:lpstr>Врач челюстно- лицевой хирург </vt:lpstr>
      <vt:lpstr>Профессиональные требования.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Декан СФ</dc:creator>
  <cp:lastModifiedBy>User</cp:lastModifiedBy>
  <cp:revision>65</cp:revision>
  <dcterms:created xsi:type="dcterms:W3CDTF">2017-12-21T10:14:27Z</dcterms:created>
  <dcterms:modified xsi:type="dcterms:W3CDTF">2022-11-16T04:40:20Z</dcterms:modified>
</cp:coreProperties>
</file>